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289" r:id="rId6"/>
    <p:sldId id="277" r:id="rId7"/>
    <p:sldId id="287" r:id="rId8"/>
    <p:sldId id="269" r:id="rId9"/>
    <p:sldId id="270" r:id="rId10"/>
    <p:sldId id="271" r:id="rId11"/>
    <p:sldId id="293" r:id="rId12"/>
    <p:sldId id="272" r:id="rId13"/>
    <p:sldId id="273" r:id="rId14"/>
    <p:sldId id="274" r:id="rId15"/>
    <p:sldId id="294" r:id="rId16"/>
    <p:sldId id="275" r:id="rId17"/>
    <p:sldId id="291" r:id="rId18"/>
    <p:sldId id="276" r:id="rId19"/>
    <p:sldId id="292" r:id="rId20"/>
    <p:sldId id="278" r:id="rId21"/>
    <p:sldId id="279" r:id="rId22"/>
    <p:sldId id="26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2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65" autoAdjust="0"/>
    <p:restoredTop sz="94694"/>
  </p:normalViewPr>
  <p:slideViewPr>
    <p:cSldViewPr snapToGrid="0" snapToObjects="1" showGuides="1">
      <p:cViewPr varScale="1">
        <p:scale>
          <a:sx n="57" d="100"/>
          <a:sy n="57" d="100"/>
        </p:scale>
        <p:origin x="63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9EA6DBE-B9A5-A042-B814-9E41B6F9604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Neris Light" pitchFamily="2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D1200F-0F3F-A542-A0EA-56A61FB5710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680C0-BEBA-AF48-9991-62B5CE8A1789}" type="datetimeFigureOut">
              <a:rPr lang="en-US" smtClean="0">
                <a:latin typeface="Neris Light" pitchFamily="2" charset="77"/>
              </a:rPr>
              <a:t>9/23/2024</a:t>
            </a:fld>
            <a:endParaRPr lang="en-US">
              <a:latin typeface="Neris Light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18E235-1093-6B4D-95DC-0C0554BC53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Neris Light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31FA59-BAF4-9449-8529-85015E7D65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89FFB7-D2AD-DE45-98D8-C231D5A4C7CD}" type="slidenum">
              <a:rPr lang="en-US" smtClean="0">
                <a:latin typeface="Neris Light" pitchFamily="2" charset="77"/>
              </a:rPr>
              <a:t>‹#›</a:t>
            </a:fld>
            <a:endParaRPr lang="en-US">
              <a:latin typeface="Neri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489043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Neris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Neris Light" pitchFamily="2" charset="77"/>
              </a:defRPr>
            </a:lvl1pPr>
          </a:lstStyle>
          <a:p>
            <a:fld id="{DE8613F3-7C68-AE48-B64B-E86AD890DC43}" type="datetimeFigureOut">
              <a:rPr lang="en-US" smtClean="0"/>
              <a:pPr/>
              <a:t>9/23/2024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Neris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Neris Light" pitchFamily="2" charset="77"/>
              </a:defRPr>
            </a:lvl1pPr>
          </a:lstStyle>
          <a:p>
            <a:fld id="{EE7BBCF9-7427-2A4F-926C-955B76D30F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755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Neris Light" pitchFamily="2" charset="77"/>
        <a:ea typeface="+mn-ea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52000" t="46000" b="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C881B-EE39-A048-B3CD-ADD7065C4E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611" y="1536191"/>
            <a:ext cx="6951945" cy="1973771"/>
          </a:xfrm>
          <a:prstGeom prst="rect">
            <a:avLst/>
          </a:prstGeom>
        </p:spPr>
        <p:txBody>
          <a:bodyPr lIns="0" tIns="90000" rIns="90000" bIns="90000" anchor="b"/>
          <a:lstStyle>
            <a:lvl1pPr algn="l">
              <a:defRPr sz="6000" b="0" i="0"/>
            </a:lvl1pPr>
          </a:lstStyle>
          <a:p>
            <a:r>
              <a:rPr lang="en-GB" dirty="0"/>
              <a:t>INSERT MAIN TITLE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51540C-4A5C-9741-8CF6-FC153B0A4D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611" y="4584192"/>
            <a:ext cx="6951945" cy="100279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600" b="1" i="0" smtClean="0">
                <a:effectLst/>
                <a:latin typeface="Neris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 of Presenter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0B506E-ACF1-3540-9932-B0081E8F9C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688398" y="569728"/>
            <a:ext cx="2666435" cy="662363"/>
          </a:xfrm>
          <a:prstGeom prst="rect">
            <a:avLst/>
          </a:prstGeom>
        </p:spPr>
      </p:pic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9DC5C25-26F7-B147-9572-1ABEEC87E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2FAFE-EA9A-104A-9963-029FB4413ABE}" type="datetime3">
              <a:rPr lang="en-IE" smtClean="0"/>
              <a:t>23 September 2024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E23FDF1-56E6-E34C-9123-05C9874EB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www.marine.ie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5F303C9-D783-2449-84D6-75E276F2D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91ADC-91E1-E14A-9107-C02E34A42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21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 l="52000" t="46000" b="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9C0B2-DC60-0142-8615-E99FC47044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7C76E-8127-C94A-95A8-C7A9ABF37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125415"/>
            <a:ext cx="6172200" cy="4735635"/>
          </a:xfrm>
        </p:spPr>
        <p:txBody>
          <a:bodyPr/>
          <a:lstStyle>
            <a:lvl1pPr>
              <a:defRPr sz="2400" b="0" i="0"/>
            </a:lvl1pPr>
            <a:lvl2pPr>
              <a:defRPr sz="1800" b="0" i="0"/>
            </a:lvl2pPr>
            <a:lvl3pPr>
              <a:defRPr sz="1800" b="0" i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794BAF-CA2C-9F46-9FA4-2181E0192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AFC561-601B-3E48-AE19-96BBCB6126B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138758" y="345569"/>
            <a:ext cx="2512366" cy="624091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9F36DB2-37ED-A742-A77B-181F89029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BD65D-0A24-524E-AEA0-E789AECAD62F}" type="datetime3">
              <a:rPr lang="en-IE" smtClean="0"/>
              <a:t>23 September 2024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3E57E65-5850-D944-B329-FA2E33A0CF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8E91ADC-91E1-E14A-9107-C02E34A426F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6EFD535F-CF87-654D-A67B-78F3D1DDCB4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www.marine.ie</a:t>
            </a:r>
          </a:p>
        </p:txBody>
      </p:sp>
    </p:spTree>
    <p:extLst>
      <p:ext uri="{BB962C8B-B14F-4D97-AF65-F5344CB8AC3E}">
        <p14:creationId xmlns:p14="http://schemas.microsoft.com/office/powerpoint/2010/main" val="1297177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DA4906-7B56-264A-ABC9-28EA361455C1}"/>
              </a:ext>
            </a:extLst>
          </p:cNvPr>
          <p:cNvSpPr/>
          <p:nvPr userDrawn="1"/>
        </p:nvSpPr>
        <p:spPr>
          <a:xfrm>
            <a:off x="4947920" y="0"/>
            <a:ext cx="724408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Neris Light" pitchFamily="2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48E243-CA78-7040-B4F1-359CB09FA7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 b="0" i="0">
                <a:latin typeface="Neris Light" pitchFamily="2" charset="77"/>
              </a:defRPr>
            </a:lvl1pPr>
          </a:lstStyle>
          <a:p>
            <a:r>
              <a:rPr lang="en-GB" dirty="0"/>
              <a:t>Click to edit</a:t>
            </a:r>
            <a:br>
              <a:rPr lang="en-GB" dirty="0"/>
            </a:br>
            <a:r>
              <a:rPr lang="en-GB" dirty="0"/>
              <a:t>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73BFA8-FD9C-C148-BD3C-5BDD516FB0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ctr" anchorCtr="0"/>
          <a:lstStyle>
            <a:lvl1pPr marL="0" indent="0">
              <a:buNone/>
              <a:defRPr sz="3200" b="0" i="0">
                <a:latin typeface="Neris Light" pitchFamily="2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F4F92-3121-6548-8CB1-3C56768C4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Neris Light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1ED6B8E-4DBB-AF4D-83A7-1FF253ECB0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138758" y="345569"/>
            <a:ext cx="2512366" cy="62409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4D2AD4-1CCF-904F-994A-0007BDD43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B4BF2AA4-3602-BE42-9ED4-3FC11CA81A50}" type="datetime3">
              <a:rPr lang="en-IE" smtClean="0"/>
              <a:pPr/>
              <a:t>23 September 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DB750-E6D8-1B4F-B259-A97B0F6F33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E8E91ADC-91E1-E14A-9107-C02E34A426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7170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DA4906-7B56-264A-ABC9-28EA361455C1}"/>
              </a:ext>
            </a:extLst>
          </p:cNvPr>
          <p:cNvSpPr/>
          <p:nvPr userDrawn="1"/>
        </p:nvSpPr>
        <p:spPr>
          <a:xfrm>
            <a:off x="4947920" y="0"/>
            <a:ext cx="7244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Neris Light" pitchFamily="2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48E243-CA78-7040-B4F1-359CB09F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 b="0" i="0">
                <a:latin typeface="Neris Light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73BFA8-FD9C-C148-BD3C-5BDD516FB0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ctr" anchorCtr="0"/>
          <a:lstStyle>
            <a:lvl1pPr marL="0" indent="0">
              <a:buNone/>
              <a:defRPr sz="3200" b="0" i="0">
                <a:latin typeface="Neris Light" pitchFamily="2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F4F92-3121-6548-8CB1-3C56768C4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Neris Light" pitchFamily="2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2C9BC0-8A8B-8F47-920F-2BF5C5BE69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138758" y="345569"/>
            <a:ext cx="2512366" cy="624090"/>
          </a:xfrm>
          <a:prstGeom prst="rect">
            <a:avLst/>
          </a:prstGeom>
        </p:spPr>
      </p:pic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B6AE16CC-81D7-4A45-889C-893F01EB5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D430AF21-C0C1-044F-A38D-8C8E675E32C5}" type="datetime3">
              <a:rPr lang="en-IE" smtClean="0"/>
              <a:pPr/>
              <a:t>23 September 2024</a:t>
            </a:fld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DBB6B61-3667-B24B-8EF8-96BD922FE2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E8E91ADC-91E1-E14A-9107-C02E34A426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55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95B6079-F0CB-174C-85C0-1E1D0974D1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6893326" y="886622"/>
            <a:ext cx="4172754" cy="10365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CD04AD-C98B-8342-BEF7-DA7EB0A961B1}"/>
              </a:ext>
            </a:extLst>
          </p:cNvPr>
          <p:cNvSpPr/>
          <p:nvPr userDrawn="1"/>
        </p:nvSpPr>
        <p:spPr>
          <a:xfrm>
            <a:off x="7491468" y="3282326"/>
            <a:ext cx="3673061" cy="29762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>
              <a:lnSpc>
                <a:spcPts val="4800"/>
              </a:lnSpc>
            </a:pPr>
            <a:r>
              <a:rPr lang="en-IE" sz="1900" b="1" dirty="0">
                <a:solidFill>
                  <a:schemeClr val="accent1"/>
                </a:solidFill>
                <a:latin typeface="Neris Light" pitchFamily="2" charset="77"/>
              </a:rPr>
              <a:t>@</a:t>
            </a:r>
            <a:r>
              <a:rPr lang="en-IE" sz="1900" b="1" dirty="0" err="1">
                <a:solidFill>
                  <a:schemeClr val="accent1"/>
                </a:solidFill>
                <a:latin typeface="Neris Light" pitchFamily="2" charset="77"/>
              </a:rPr>
              <a:t>marineinstituteireland</a:t>
            </a:r>
            <a:endParaRPr lang="en-IE" sz="1900" b="1" dirty="0">
              <a:solidFill>
                <a:schemeClr val="accent1"/>
              </a:solidFill>
              <a:latin typeface="Neris Light" pitchFamily="2" charset="77"/>
            </a:endParaRPr>
          </a:p>
          <a:p>
            <a:pPr>
              <a:lnSpc>
                <a:spcPts val="4800"/>
              </a:lnSpc>
            </a:pPr>
            <a:r>
              <a:rPr lang="en-IE" sz="1900" b="1" dirty="0">
                <a:solidFill>
                  <a:schemeClr val="accent1"/>
                </a:solidFill>
                <a:latin typeface="Neris Light" pitchFamily="2" charset="77"/>
              </a:rPr>
              <a:t>@</a:t>
            </a:r>
            <a:r>
              <a:rPr lang="en-IE" sz="1900" b="1" dirty="0" err="1">
                <a:solidFill>
                  <a:schemeClr val="accent1"/>
                </a:solidFill>
                <a:latin typeface="Neris Light" pitchFamily="2" charset="77"/>
              </a:rPr>
              <a:t>marineinstitute</a:t>
            </a:r>
            <a:endParaRPr lang="en-IE" sz="1900" b="1" dirty="0">
              <a:solidFill>
                <a:schemeClr val="accent1"/>
              </a:solidFill>
              <a:latin typeface="Neris Light" pitchFamily="2" charset="77"/>
            </a:endParaRPr>
          </a:p>
          <a:p>
            <a:pPr>
              <a:lnSpc>
                <a:spcPts val="4800"/>
              </a:lnSpc>
            </a:pPr>
            <a:r>
              <a:rPr lang="en-IE" sz="1900" b="1" dirty="0">
                <a:solidFill>
                  <a:schemeClr val="accent1"/>
                </a:solidFill>
                <a:latin typeface="Neris Light" pitchFamily="2" charset="77"/>
              </a:rPr>
              <a:t>@</a:t>
            </a:r>
            <a:r>
              <a:rPr lang="en-IE" sz="1900" b="1" dirty="0" err="1">
                <a:solidFill>
                  <a:schemeClr val="accent1"/>
                </a:solidFill>
                <a:latin typeface="Neris Light" pitchFamily="2" charset="77"/>
              </a:rPr>
              <a:t>MarineInst</a:t>
            </a:r>
            <a:endParaRPr lang="en-IE" sz="1900" b="1" dirty="0">
              <a:solidFill>
                <a:schemeClr val="accent1"/>
              </a:solidFill>
              <a:latin typeface="Neris Light" pitchFamily="2" charset="77"/>
            </a:endParaRPr>
          </a:p>
          <a:p>
            <a:pPr>
              <a:lnSpc>
                <a:spcPts val="4800"/>
              </a:lnSpc>
            </a:pPr>
            <a:r>
              <a:rPr lang="en-IE" sz="1900" b="1" dirty="0">
                <a:solidFill>
                  <a:schemeClr val="accent1"/>
                </a:solidFill>
                <a:latin typeface="Neris Light" pitchFamily="2" charset="77"/>
              </a:rPr>
              <a:t>@</a:t>
            </a:r>
            <a:r>
              <a:rPr lang="en-IE" sz="1900" b="1" dirty="0" err="1">
                <a:solidFill>
                  <a:schemeClr val="accent1"/>
                </a:solidFill>
                <a:latin typeface="Neris Light" pitchFamily="2" charset="77"/>
              </a:rPr>
              <a:t>marineinstituteireland</a:t>
            </a:r>
            <a:endParaRPr lang="en-IE" sz="1900" b="1" dirty="0">
              <a:solidFill>
                <a:schemeClr val="accent1"/>
              </a:solidFill>
              <a:latin typeface="Neris Light" pitchFamily="2" charset="77"/>
            </a:endParaRPr>
          </a:p>
          <a:p>
            <a:pPr>
              <a:lnSpc>
                <a:spcPts val="4800"/>
              </a:lnSpc>
            </a:pPr>
            <a:r>
              <a:rPr lang="en-IE" sz="1900" b="1" dirty="0">
                <a:solidFill>
                  <a:schemeClr val="accent1"/>
                </a:solidFill>
                <a:latin typeface="Neris Light" pitchFamily="2" charset="77"/>
              </a:rPr>
              <a:t>@</a:t>
            </a:r>
            <a:r>
              <a:rPr lang="en-IE" sz="1900" b="1" dirty="0" err="1">
                <a:solidFill>
                  <a:schemeClr val="accent1"/>
                </a:solidFill>
                <a:latin typeface="Neris Light" pitchFamily="2" charset="77"/>
              </a:rPr>
              <a:t>marineinstituteIRL</a:t>
            </a:r>
            <a:endParaRPr lang="en-IE" sz="1900" b="1" i="0" dirty="0">
              <a:solidFill>
                <a:schemeClr val="accent1"/>
              </a:solidFill>
              <a:effectLst/>
              <a:latin typeface="Neris Light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1A9326-97C2-C14C-A85B-17B23C97D2AC}"/>
              </a:ext>
            </a:extLst>
          </p:cNvPr>
          <p:cNvSpPr txBox="1"/>
          <p:nvPr userDrawn="1"/>
        </p:nvSpPr>
        <p:spPr>
          <a:xfrm>
            <a:off x="6806326" y="2342173"/>
            <a:ext cx="6636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 err="1">
                <a:solidFill>
                  <a:schemeClr val="accent2"/>
                </a:solidFill>
                <a:latin typeface="Neris Light" pitchFamily="2" charset="77"/>
              </a:rPr>
              <a:t>www.marine.ie</a:t>
            </a:r>
            <a:endParaRPr lang="en-US" sz="3600" b="1" dirty="0">
              <a:solidFill>
                <a:schemeClr val="accent2"/>
              </a:solidFill>
              <a:latin typeface="Neris Light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9DF69E-9DF4-154F-AF16-228DAA96AF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93325" y="3379733"/>
            <a:ext cx="481069" cy="4810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0486C4-02E2-7341-A8F9-03300E5A5CA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893325" y="4016352"/>
            <a:ext cx="481069" cy="4810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351BDF-7077-0947-8978-5DA83471255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93325" y="4652971"/>
            <a:ext cx="481069" cy="4810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0DCFAA-EA2E-DA41-A66E-B388DFB9690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893325" y="5289591"/>
            <a:ext cx="481069" cy="4810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314B8C-F3A5-BD40-8CC5-8B28D020AEFA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861575" y="5926211"/>
            <a:ext cx="585649" cy="39740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9ADF843-E50A-D84F-9856-A31E9561CB8D}"/>
              </a:ext>
            </a:extLst>
          </p:cNvPr>
          <p:cNvSpPr/>
          <p:nvPr userDrawn="1"/>
        </p:nvSpPr>
        <p:spPr>
          <a:xfrm>
            <a:off x="0" y="0"/>
            <a:ext cx="594611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432000" rtlCol="0" anchor="ctr"/>
          <a:lstStyle/>
          <a:p>
            <a:pPr algn="r"/>
            <a:r>
              <a:rPr lang="en-US" sz="7200" dirty="0">
                <a:latin typeface="Neris Light" pitchFamily="2" charset="77"/>
              </a:rPr>
              <a:t>THANK</a:t>
            </a:r>
          </a:p>
          <a:p>
            <a:pPr algn="r"/>
            <a:r>
              <a:rPr lang="en-US" sz="7200" dirty="0">
                <a:latin typeface="Neris Light" pitchFamily="2" charset="77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5586379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C881B-EE39-A048-B3CD-ADD7065C4E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80315" y="1122363"/>
            <a:ext cx="6951945" cy="2387600"/>
          </a:xfrm>
          <a:prstGeom prst="rect">
            <a:avLst/>
          </a:prstGeom>
        </p:spPr>
        <p:txBody>
          <a:bodyPr anchor="b"/>
          <a:lstStyle>
            <a:lvl1pPr algn="l">
              <a:defRPr sz="6000" b="0" i="0">
                <a:solidFill>
                  <a:schemeClr val="accent2"/>
                </a:solidFill>
              </a:defRPr>
            </a:lvl1pPr>
          </a:lstStyle>
          <a:p>
            <a:r>
              <a:rPr lang="en-GB" dirty="0"/>
              <a:t>INSERT MAIN TITLE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51540C-4A5C-9741-8CF6-FC153B0A4D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80315" y="3602038"/>
            <a:ext cx="6951945" cy="1655762"/>
          </a:xfr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SUBTITLE GOES HERE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770085-BAE3-C541-AE0A-1E31DD50461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688398" y="569728"/>
            <a:ext cx="2666435" cy="66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535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 l="52000" t="46000" b="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5A92A5-E569-E14E-8BA4-3F20AD4ED1A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925305" y="2133601"/>
            <a:ext cx="4426907" cy="3788962"/>
          </a:xfrm>
        </p:spPr>
        <p:txBody>
          <a:bodyPr/>
          <a:lstStyle>
            <a:lvl1pPr>
              <a:defRPr b="0" i="0"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b="0" i="0"/>
            </a:lvl2pPr>
          </a:lstStyle>
          <a:p>
            <a:pPr lvl="0"/>
            <a:r>
              <a:rPr lang="en-GB" dirty="0"/>
              <a:t>Sidebar Bullets</a:t>
            </a:r>
          </a:p>
          <a:p>
            <a:pPr lvl="1"/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lvl="1"/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7461729-1ED4-BD44-AAA1-AE8228F01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5438"/>
            <a:ext cx="10515600" cy="889022"/>
          </a:xfrm>
          <a:prstGeom prst="rect">
            <a:avLst/>
          </a:prstGeom>
        </p:spPr>
        <p:txBody>
          <a:bodyPr lIns="0"/>
          <a:lstStyle>
            <a:lvl1pPr>
              <a:defRPr b="0" i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B6EB90-2700-4A49-98C1-3188E26484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138758" y="345569"/>
            <a:ext cx="2512366" cy="624091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806032-A5F1-A245-B5C7-AECFE96A0F75}"/>
              </a:ext>
            </a:extLst>
          </p:cNvPr>
          <p:cNvCxnSpPr/>
          <p:nvPr userDrawn="1"/>
        </p:nvCxnSpPr>
        <p:spPr>
          <a:xfrm>
            <a:off x="839788" y="6200384"/>
            <a:ext cx="105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9CC251-3820-3242-B314-9279ADE8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648E7-2B9C-7F41-99F6-2C9AEEC0E252}" type="datetime3">
              <a:rPr lang="en-IE" smtClean="0"/>
              <a:t>23 September 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9057D6-DD46-A44B-845D-B0F4E79C08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8E91ADC-91E1-E14A-9107-C02E34A42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73504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1344" userDrawn="1">
          <p15:clr>
            <a:srgbClr val="FBAE40"/>
          </p15:clr>
        </p15:guide>
        <p15:guide id="2" pos="529" userDrawn="1">
          <p15:clr>
            <a:srgbClr val="FBAE40"/>
          </p15:clr>
        </p15:guide>
        <p15:guide id="3" pos="717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 l="52000" t="46000" b="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3BCFD-88FB-3848-A215-0FF4C5E9F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5438"/>
            <a:ext cx="10515600" cy="889022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41F9D-C266-B54B-8736-99D742E37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9737"/>
            <a:ext cx="5257800" cy="3897226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3252E9A3-4C80-3F4C-8E3D-0215A2AAC457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238240" y="2279737"/>
            <a:ext cx="5115560" cy="3897226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E223E5-DCB0-734C-A47A-E79F723CE1B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138758" y="345569"/>
            <a:ext cx="2512366" cy="624091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FE23CEC1-AB6F-9A49-9059-4D10875A000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14EC15C-F4C8-7E46-9901-DBF1DAB05E02}" type="datetime3">
              <a:rPr lang="en-IE" smtClean="0"/>
              <a:t>23 September 2024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09016F-642F-F341-9743-671B083B3AA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E8E91ADC-91E1-E14A-9107-C02E34A42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165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6BA625-1D50-5E44-A033-B5E4838180A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Neris Light" pitchFamily="2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5A92A5-E569-E14E-8BA4-3F20AD4ED1A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925305" y="2133601"/>
            <a:ext cx="4426907" cy="3788962"/>
          </a:xfrm>
        </p:spPr>
        <p:txBody>
          <a:bodyPr/>
          <a:lstStyle>
            <a:lvl1pPr>
              <a:defRPr b="0" i="0">
                <a:latin typeface="Neris Light" pitchFamily="2" charset="77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b="0" i="0">
                <a:latin typeface="Neris Light" pitchFamily="2" charset="77"/>
              </a:defRPr>
            </a:lvl2pPr>
          </a:lstStyle>
          <a:p>
            <a:pPr lvl="0"/>
            <a:r>
              <a:rPr lang="en-GB" dirty="0"/>
              <a:t>Sidebar Bullets</a:t>
            </a:r>
          </a:p>
          <a:p>
            <a:pPr lvl="1"/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lvl="1"/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7461729-1ED4-BD44-AAA1-AE8228F01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5438"/>
            <a:ext cx="10515600" cy="889022"/>
          </a:xfrm>
          <a:prstGeom prst="rect">
            <a:avLst/>
          </a:prstGeom>
        </p:spPr>
        <p:txBody>
          <a:bodyPr lIns="0"/>
          <a:lstStyle>
            <a:lvl1pPr>
              <a:defRPr b="0" i="0">
                <a:solidFill>
                  <a:schemeClr val="bg1"/>
                </a:solidFill>
                <a:latin typeface="Neris Light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806032-A5F1-A245-B5C7-AECFE96A0F75}"/>
              </a:ext>
            </a:extLst>
          </p:cNvPr>
          <p:cNvCxnSpPr/>
          <p:nvPr userDrawn="1"/>
        </p:nvCxnSpPr>
        <p:spPr>
          <a:xfrm>
            <a:off x="839788" y="6200384"/>
            <a:ext cx="105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3F8A30E-D503-F04A-9A68-025B21EFD4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138758" y="345569"/>
            <a:ext cx="2512366" cy="62409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95C584-3FF1-A847-8853-7BA98681C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7989B960-6F6D-9F42-BE2A-1C2CE88A7B54}" type="datetime3">
              <a:rPr lang="en-IE" smtClean="0"/>
              <a:pPr/>
              <a:t>23 September 2024</a:t>
            </a:fld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D148C37-7FF7-1B48-BF02-C85525745C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E8E91ADC-91E1-E14A-9107-C02E34A426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608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44">
          <p15:clr>
            <a:srgbClr val="FBAE40"/>
          </p15:clr>
        </p15:guide>
        <p15:guide id="2" pos="529">
          <p15:clr>
            <a:srgbClr val="FBAE40"/>
          </p15:clr>
        </p15:guide>
        <p15:guide id="3" pos="717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6BA625-1D50-5E44-A033-B5E4838180A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latin typeface="Neris Light" pitchFamily="2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5A92A5-E569-E14E-8BA4-3F20AD4ED1A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925305" y="2133601"/>
            <a:ext cx="4426907" cy="3788962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Neris Light" pitchFamily="2" charset="77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b="0" i="0">
                <a:solidFill>
                  <a:schemeClr val="bg1"/>
                </a:solidFill>
                <a:latin typeface="Neris Light" pitchFamily="2" charset="77"/>
              </a:defRPr>
            </a:lvl2pPr>
          </a:lstStyle>
          <a:p>
            <a:pPr lvl="0"/>
            <a:r>
              <a:rPr lang="en-GB" dirty="0"/>
              <a:t>Sidebar Bullets</a:t>
            </a:r>
          </a:p>
          <a:p>
            <a:pPr lvl="1"/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Second level</a:t>
            </a:r>
          </a:p>
          <a:p>
            <a:pPr lvl="1"/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7461729-1ED4-BD44-AAA1-AE8228F01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5438"/>
            <a:ext cx="10515600" cy="889022"/>
          </a:xfrm>
          <a:prstGeom prst="rect">
            <a:avLst/>
          </a:prstGeom>
        </p:spPr>
        <p:txBody>
          <a:bodyPr lIns="0"/>
          <a:lstStyle>
            <a:lvl1pPr>
              <a:defRPr b="0" i="0">
                <a:solidFill>
                  <a:schemeClr val="accent2"/>
                </a:solidFill>
                <a:latin typeface="Neris Light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806032-A5F1-A245-B5C7-AECFE96A0F75}"/>
              </a:ext>
            </a:extLst>
          </p:cNvPr>
          <p:cNvCxnSpPr/>
          <p:nvPr userDrawn="1"/>
        </p:nvCxnSpPr>
        <p:spPr>
          <a:xfrm>
            <a:off x="839788" y="6200384"/>
            <a:ext cx="105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323E29D-2CAB-354E-901D-F30E99417B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138758" y="345569"/>
            <a:ext cx="2512366" cy="62409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D45DAC-31CE-BA49-B4FF-4CD1AFAA7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19F49209-ADB9-3D4E-B03B-8157E4B6A09B}" type="datetime3">
              <a:rPr lang="en-IE" smtClean="0"/>
              <a:pPr/>
              <a:t>23 September 2024</a:t>
            </a:fld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75FFFF7-0E4A-8742-B11F-D1DCF75FBF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E8E91ADC-91E1-E14A-9107-C02E34A426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521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44">
          <p15:clr>
            <a:srgbClr val="FBAE40"/>
          </p15:clr>
        </p15:guide>
        <p15:guide id="2" pos="529">
          <p15:clr>
            <a:srgbClr val="FBAE40"/>
          </p15:clr>
        </p15:guide>
        <p15:guide id="3" pos="717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D490-7C6A-AB42-9597-143514467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eris Light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C7371-EA69-B549-AC00-54B57184A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Neris Light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74113E-F5E7-F749-8D98-5C7B32475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b="0" i="0">
                <a:latin typeface="Neris Light" pitchFamily="2" charset="77"/>
              </a:defRPr>
            </a:lvl1pPr>
            <a:lvl2pPr>
              <a:defRPr b="0" i="0">
                <a:latin typeface="Neris Light" pitchFamily="2" charset="77"/>
              </a:defRPr>
            </a:lvl2pPr>
            <a:lvl3pPr>
              <a:defRPr b="0" i="0">
                <a:latin typeface="Neris Light" pitchFamily="2" charset="77"/>
              </a:defRPr>
            </a:lvl3pPr>
            <a:lvl4pPr>
              <a:defRPr b="0" i="0">
                <a:latin typeface="Neris Light" pitchFamily="2" charset="77"/>
              </a:defRPr>
            </a:lvl4pPr>
            <a:lvl5pPr>
              <a:defRPr b="0" i="0">
                <a:latin typeface="Neris Light" pitchFamily="2" charset="77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78C7BF-3C1B-034E-B259-73133F7D70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Neris Light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74643D-8C41-1548-95FF-4A37B04881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b="0" i="0">
                <a:latin typeface="Neris Light" pitchFamily="2" charset="77"/>
              </a:defRPr>
            </a:lvl1pPr>
            <a:lvl2pPr>
              <a:defRPr b="0" i="0">
                <a:latin typeface="Neris Light" pitchFamily="2" charset="77"/>
              </a:defRPr>
            </a:lvl2pPr>
            <a:lvl3pPr>
              <a:defRPr b="0" i="0">
                <a:latin typeface="Neris Light" pitchFamily="2" charset="77"/>
              </a:defRPr>
            </a:lvl3pPr>
            <a:lvl4pPr>
              <a:defRPr b="0" i="0">
                <a:latin typeface="Neris Light" pitchFamily="2" charset="77"/>
              </a:defRPr>
            </a:lvl4pPr>
            <a:lvl5pPr>
              <a:defRPr b="0" i="0">
                <a:latin typeface="Neris Light" pitchFamily="2" charset="77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CE9399-8E72-3249-84F4-ACDED5D7B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138758" y="345569"/>
            <a:ext cx="2512366" cy="624091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F7A03985-BA7C-6B4A-A27F-74C297E0A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CFE53C05-0AC8-274D-AA01-4EC70F4A8C16}" type="datetime3">
              <a:rPr lang="en-IE" smtClean="0"/>
              <a:pPr/>
              <a:t>23 September 2024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FD079DB-25ED-A94C-8EB9-ED62A29D85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Neris Light" pitchFamily="2" charset="77"/>
              </a:defRPr>
            </a:lvl1pPr>
          </a:lstStyle>
          <a:p>
            <a:fld id="{E8E91ADC-91E1-E14A-9107-C02E34A426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85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 l="52000" t="46000" b="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F83DE-E7EA-054F-828B-29B5B454E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93C093-6B99-604F-892C-40E36C37062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138758" y="345569"/>
            <a:ext cx="2512366" cy="62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369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 l="52000" t="46000" b="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3D010D4-64E3-B34A-B9B8-0082C932C7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138758" y="345569"/>
            <a:ext cx="2512366" cy="624091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C8DAA1-002A-D342-9A90-57B657C7B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D28D1-DF24-A749-BE44-D024014A5BC9}" type="datetime3">
              <a:rPr lang="en-IE" smtClean="0"/>
              <a:t>23 September 2024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D513F6D-002D-CD47-B962-E6C5564B31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8E91ADC-91E1-E14A-9107-C02E34A426F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6A9ABA8-612F-7A47-AE71-AE49FF07813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www.marine.ie</a:t>
            </a:r>
          </a:p>
        </p:txBody>
      </p:sp>
    </p:spTree>
    <p:extLst>
      <p:ext uri="{BB962C8B-B14F-4D97-AF65-F5344CB8AC3E}">
        <p14:creationId xmlns:p14="http://schemas.microsoft.com/office/powerpoint/2010/main" val="3476427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EA911-4063-FB43-8C41-10262AC9B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3"/>
            <a:r>
              <a:rPr lang="en-GB" dirty="0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0D13F-45E0-9047-A026-AE6EB9D700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Neris Light" pitchFamily="2" charset="77"/>
              </a:defRPr>
            </a:lvl1pPr>
          </a:lstStyle>
          <a:p>
            <a:fld id="{6AED8418-FE5E-7541-9595-5D0B24CC8775}" type="datetime3">
              <a:rPr lang="en-IE" smtClean="0"/>
              <a:pPr/>
              <a:t>23 September 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54C37-7778-3E4D-AC8F-6A836E1D8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tx1">
                    <a:tint val="75000"/>
                  </a:schemeClr>
                </a:solidFill>
                <a:latin typeface="Neris Light" pitchFamily="2" charset="77"/>
              </a:defRPr>
            </a:lvl1pPr>
          </a:lstStyle>
          <a:p>
            <a:fld id="{E8E91ADC-91E1-E14A-9107-C02E34A426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1E6785E7-C1DC-0549-BD21-49CBBB715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E0E8B5-7642-4042-AB4B-378089386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Neris Light" pitchFamily="2" charset="77"/>
              </a:defRPr>
            </a:lvl1pPr>
          </a:lstStyle>
          <a:p>
            <a:r>
              <a:rPr lang="en-US" dirty="0" err="1"/>
              <a:t>www.marine.ie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94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2" r:id="rId3"/>
    <p:sldLayoutId id="2147483650" r:id="rId4"/>
    <p:sldLayoutId id="2147483658" r:id="rId5"/>
    <p:sldLayoutId id="2147483659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62" r:id="rId12"/>
    <p:sldLayoutId id="2147483663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150">
          <a:solidFill>
            <a:srgbClr val="1F4283"/>
          </a:solidFill>
          <a:latin typeface="Neris Light" pitchFamily="2" charset="77"/>
          <a:ea typeface="+mj-ea"/>
          <a:cs typeface="Trasandina  Book" pitchFamily="2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tabLst>
          <a:tab pos="265113" algn="l"/>
          <a:tab pos="398463" algn="l"/>
        </a:tabLst>
        <a:defRPr sz="1800" b="1" i="0" kern="1200">
          <a:solidFill>
            <a:schemeClr val="tx1"/>
          </a:solidFill>
          <a:latin typeface="Neris Light" pitchFamily="2" charset="77"/>
          <a:ea typeface="+mn-ea"/>
          <a:cs typeface="Trasandina  Book" pitchFamily="2" charset="0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>
          <a:tab pos="265113" algn="l"/>
          <a:tab pos="398463" algn="l"/>
        </a:tabLst>
        <a:defRPr sz="1600" b="0" i="0" kern="1200">
          <a:solidFill>
            <a:schemeClr val="tx1"/>
          </a:solidFill>
          <a:latin typeface="Neris Light" pitchFamily="2" charset="77"/>
          <a:ea typeface="+mn-ea"/>
          <a:cs typeface="Trasandina  Book" pitchFamily="2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>
          <a:tab pos="265113" algn="l"/>
          <a:tab pos="398463" algn="l"/>
        </a:tabLst>
        <a:defRPr sz="1600" b="0" i="0" kern="1200">
          <a:solidFill>
            <a:schemeClr val="tx1"/>
          </a:solidFill>
          <a:latin typeface="Neris Light" pitchFamily="2" charset="77"/>
          <a:ea typeface="+mn-ea"/>
          <a:cs typeface="Trasandina  Book" pitchFamily="2" charset="0"/>
        </a:defRPr>
      </a:lvl3pPr>
      <a:lvl4pPr marL="277813" indent="-1333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200" b="0" i="0" kern="1200">
          <a:solidFill>
            <a:schemeClr val="tx1"/>
          </a:solidFill>
          <a:latin typeface="Neris SemiBold" pitchFamily="2" charset="77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ces-tools-dev/RDBES/tree/master/Documents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7C641-0C3C-9C4C-A294-465840981E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RDBES Upper Hierarchies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F2773D-0EA5-224D-9F7F-31553964C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612" y="4584192"/>
            <a:ext cx="4863360" cy="1002792"/>
          </a:xfrm>
        </p:spPr>
        <p:txBody>
          <a:bodyPr/>
          <a:lstStyle/>
          <a:p>
            <a:r>
              <a:rPr lang="en-US" dirty="0" smtClean="0"/>
              <a:t>David Currie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CE9D053-F4B0-AE4E-A258-2F0CF28EA3F9}"/>
              </a:ext>
            </a:extLst>
          </p:cNvPr>
          <p:cNvSpPr txBox="1">
            <a:spLocks/>
          </p:cNvSpPr>
          <p:nvPr/>
        </p:nvSpPr>
        <p:spPr>
          <a:xfrm>
            <a:off x="695611" y="3509962"/>
            <a:ext cx="6951945" cy="638492"/>
          </a:xfrm>
          <a:prstGeom prst="rect">
            <a:avLst/>
          </a:prstGeom>
        </p:spPr>
        <p:txBody>
          <a:bodyPr vert="horz" lIns="0" tIns="90000" rIns="90000" bIns="9000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spc="-150">
                <a:solidFill>
                  <a:srgbClr val="1F4283"/>
                </a:solidFill>
                <a:latin typeface="Neris Light" pitchFamily="2" charset="77"/>
                <a:ea typeface="+mj-ea"/>
                <a:cs typeface="Trasandina  Book" pitchFamily="2" charset="0"/>
              </a:defRPr>
            </a:lvl1pPr>
          </a:lstStyle>
          <a:p>
            <a:r>
              <a:rPr lang="en-GB" sz="3200" b="1" dirty="0" smtClean="0">
                <a:solidFill>
                  <a:schemeClr val="accent2"/>
                </a:solidFill>
              </a:rPr>
              <a:t>24</a:t>
            </a:r>
            <a:r>
              <a:rPr lang="en-GB" sz="3200" b="1" baseline="30000" dirty="0" smtClean="0">
                <a:solidFill>
                  <a:schemeClr val="accent2"/>
                </a:solidFill>
              </a:rPr>
              <a:t>th</a:t>
            </a:r>
            <a:r>
              <a:rPr lang="en-GB" sz="3200" b="1" dirty="0" smtClean="0">
                <a:solidFill>
                  <a:schemeClr val="accent2"/>
                </a:solidFill>
              </a:rPr>
              <a:t> September 2024</a:t>
            </a:r>
            <a:endParaRPr lang="en-US" sz="32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07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10</a:t>
            </a:fld>
            <a:endParaRPr lang="en-US">
              <a:latin typeface="Neris Light" pitchFamily="2" charset="77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6291899"/>
              </p:ext>
            </p:extLst>
          </p:nvPr>
        </p:nvGraphicFramePr>
        <p:xfrm>
          <a:off x="1129507" y="131724"/>
          <a:ext cx="8713787" cy="6589751"/>
        </p:xfrm>
        <a:graphic>
          <a:graphicData uri="http://schemas.openxmlformats.org/drawingml/2006/table">
            <a:tbl>
              <a:tblPr/>
              <a:tblGrid>
                <a:gridCol w="1800921">
                  <a:extLst>
                    <a:ext uri="{9D8B030D-6E8A-4147-A177-3AD203B41FA5}">
                      <a16:colId xmlns:a16="http://schemas.microsoft.com/office/drawing/2014/main" val="1174859454"/>
                    </a:ext>
                  </a:extLst>
                </a:gridCol>
                <a:gridCol w="6912866">
                  <a:extLst>
                    <a:ext uri="{9D8B030D-6E8A-4147-A177-3AD203B41FA5}">
                      <a16:colId xmlns:a16="http://schemas.microsoft.com/office/drawing/2014/main" val="597202804"/>
                    </a:ext>
                  </a:extLst>
                </a:gridCol>
              </a:tblGrid>
              <a:tr h="30401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Table</a:t>
                      </a:r>
                      <a:endParaRPr lang="en-IE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  <a:endParaRPr lang="en-IE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9220473"/>
                  </a:ext>
                </a:extLst>
              </a:tr>
              <a:tr h="75278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table (DE)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 table holds the information about the sampling scheme and stratification thereof. Further it specifies the upper hierarchy, which is unique for a given combination of sampling scheme and stratification. 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50998"/>
                  </a:ext>
                </a:extLst>
              </a:tr>
              <a:tr h="50668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Temporal Event (TE)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one of the sampling units is some kind of time e.g., minute, week or quarter, then this is where to put the information about the selection.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926952"/>
                  </a:ext>
                </a:extLst>
              </a:tr>
              <a:tr h="50668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 (LO)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one of the sampling units is a location, then this is where to put the information about the selection.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085121"/>
                  </a:ext>
                </a:extLst>
              </a:tr>
              <a:tr h="49505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Vessel Selection (VS)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one of the sampling units is a vessel, then this is where to put the information about the selection.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815958"/>
                  </a:ext>
                </a:extLst>
              </a:tr>
              <a:tr h="75278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Trip (FT)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 table holds information about the fishing trip. 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326392"/>
                  </a:ext>
                </a:extLst>
              </a:tr>
              <a:tr h="50668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Operation (FO)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 table holds information about the fishing operation </a:t>
                      </a:r>
                      <a:r>
                        <a:rPr lang="en-GB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(either hauls/sets</a:t>
                      </a:r>
                      <a:r>
                        <a:rPr lang="en-GB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or trip level)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054676"/>
                  </a:ext>
                </a:extLst>
              </a:tr>
              <a:tr h="75278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On-shore Event (OS) 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one of the sampling units is a combination of Location and Time, then this is where to put the information about the </a:t>
                      </a:r>
                      <a:r>
                        <a:rPr lang="en-GB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selection</a:t>
                      </a:r>
                      <a:r>
                        <a:rPr lang="en-GB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e.g</a:t>
                      </a:r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  <a:r>
                        <a:rPr lang="en-GB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port-day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0749506"/>
                  </a:ext>
                </a:extLst>
              </a:tr>
              <a:tr h="75278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Landing Event (LE)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 table holds information about the landing </a:t>
                      </a:r>
                      <a:r>
                        <a:rPr lang="en-GB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event.  Definition</a:t>
                      </a:r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: Landings from a fishing trip or part thereof.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534468"/>
                  </a:ext>
                </a:extLst>
              </a:tr>
              <a:tr h="75278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 (SS)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 table holds information about the selection of species expected in the Sample (SA) table e.g., only species from a national species list are </a:t>
                      </a:r>
                      <a:r>
                        <a:rPr lang="en-GB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sampled.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312199"/>
                  </a:ext>
                </a:extLst>
              </a:tr>
              <a:tr h="50668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(SA)</a:t>
                      </a:r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 table holds outcome of the sampling done in the upper hierarchy, i.e. the final sample of fish available for measurement or biological analyses</a:t>
                      </a:r>
                      <a:r>
                        <a:rPr lang="en-GB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  <a:endParaRPr lang="en-I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13" marR="7413" marT="7413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051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274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11</a:t>
            </a:fld>
            <a:endParaRPr lang="en-US">
              <a:latin typeface="Neris Light" pitchFamily="2" charset="77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4274904"/>
              </p:ext>
            </p:extLst>
          </p:nvPr>
        </p:nvGraphicFramePr>
        <p:xfrm>
          <a:off x="2506579" y="2034173"/>
          <a:ext cx="7056437" cy="3124200"/>
        </p:xfrm>
        <a:graphic>
          <a:graphicData uri="http://schemas.openxmlformats.org/drawingml/2006/table">
            <a:tbl>
              <a:tblPr firstRow="1" firstCol="1" bandRow="1"/>
              <a:tblGrid>
                <a:gridCol w="1717022">
                  <a:extLst>
                    <a:ext uri="{9D8B030D-6E8A-4147-A177-3AD203B41FA5}">
                      <a16:colId xmlns:a16="http://schemas.microsoft.com/office/drawing/2014/main" val="3823685621"/>
                    </a:ext>
                  </a:extLst>
                </a:gridCol>
                <a:gridCol w="5339415">
                  <a:extLst>
                    <a:ext uri="{9D8B030D-6E8A-4147-A177-3AD203B41FA5}">
                      <a16:colId xmlns:a16="http://schemas.microsoft.com/office/drawing/2014/main" val="3652881005"/>
                    </a:ext>
                  </a:extLst>
                </a:gridCol>
              </a:tblGrid>
              <a:tr h="9372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Upper hierarchy auxiliary table</a:t>
                      </a:r>
                      <a:endParaRPr lang="en-IE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77" marR="685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IE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77" marR="685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097407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Sampling details (SD)</a:t>
                      </a:r>
                      <a:endParaRPr lang="en-IE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77" marR="685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This table holds information on the sampling country and institute. </a:t>
                      </a:r>
                      <a:endParaRPr lang="en-IE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77" marR="685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6438150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Vessel details (VD)</a:t>
                      </a:r>
                      <a:endParaRPr lang="en-IE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77" marR="685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This table holds information about the vessel properties e.g. homeport and vessel length</a:t>
                      </a:r>
                      <a:endParaRPr lang="en-IE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77" marR="685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2008539"/>
                  </a:ext>
                </a:extLst>
              </a:tr>
              <a:tr h="93726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Species List Details (SL)</a:t>
                      </a:r>
                      <a:endParaRPr lang="en-IE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77" marR="685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This table holds information about the list of species which are targeted during a sampling event. </a:t>
                      </a:r>
                      <a:endParaRPr lang="en-IE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77" marR="685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9414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35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12</a:t>
            </a:fld>
            <a:endParaRPr lang="en-US">
              <a:latin typeface="Neris Light" pitchFamily="2" charset="77"/>
            </a:endParaRPr>
          </a:p>
        </p:txBody>
      </p:sp>
      <p:pic>
        <p:nvPicPr>
          <p:cNvPr id="1026" name="Picture 2" descr="How Many Combinations Are Possible Using 6 LEGO Bricks? | Mental Flo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893" y="2012830"/>
            <a:ext cx="2960370" cy="1664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x Bricks | LEGO activities | Real Play Coalition | Real Play Coali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935" y="2342903"/>
            <a:ext cx="4500467" cy="2763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14600" y="1123950"/>
            <a:ext cx="2686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RDBES tables</a:t>
            </a:r>
            <a:endParaRPr lang="en-IE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722143" y="5269467"/>
            <a:ext cx="2686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RDBES hierarchies</a:t>
            </a:r>
            <a:endParaRPr lang="en-IE" sz="2400" dirty="0"/>
          </a:p>
        </p:txBody>
      </p:sp>
      <p:sp>
        <p:nvSpPr>
          <p:cNvPr id="4" name="Right Arrow 3"/>
          <p:cNvSpPr/>
          <p:nvPr/>
        </p:nvSpPr>
        <p:spPr>
          <a:xfrm>
            <a:off x="5214860" y="3333075"/>
            <a:ext cx="1200150" cy="78266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6690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13</a:t>
            </a:fld>
            <a:endParaRPr lang="en-US">
              <a:latin typeface="Neris Light" pitchFamily="2" charset="77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0196864"/>
              </p:ext>
            </p:extLst>
          </p:nvPr>
        </p:nvGraphicFramePr>
        <p:xfrm>
          <a:off x="674969" y="229842"/>
          <a:ext cx="9144361" cy="3239498"/>
        </p:xfrm>
        <a:graphic>
          <a:graphicData uri="http://schemas.openxmlformats.org/drawingml/2006/table">
            <a:tbl>
              <a:tblPr firstRow="1" firstCol="1" bandRow="1"/>
              <a:tblGrid>
                <a:gridCol w="912535">
                  <a:extLst>
                    <a:ext uri="{9D8B030D-6E8A-4147-A177-3AD203B41FA5}">
                      <a16:colId xmlns:a16="http://schemas.microsoft.com/office/drawing/2014/main" val="2493310813"/>
                    </a:ext>
                  </a:extLst>
                </a:gridCol>
                <a:gridCol w="931546">
                  <a:extLst>
                    <a:ext uri="{9D8B030D-6E8A-4147-A177-3AD203B41FA5}">
                      <a16:colId xmlns:a16="http://schemas.microsoft.com/office/drawing/2014/main" val="2751910992"/>
                    </a:ext>
                  </a:extLst>
                </a:gridCol>
                <a:gridCol w="912535">
                  <a:extLst>
                    <a:ext uri="{9D8B030D-6E8A-4147-A177-3AD203B41FA5}">
                      <a16:colId xmlns:a16="http://schemas.microsoft.com/office/drawing/2014/main" val="2532073379"/>
                    </a:ext>
                  </a:extLst>
                </a:gridCol>
                <a:gridCol w="912535">
                  <a:extLst>
                    <a:ext uri="{9D8B030D-6E8A-4147-A177-3AD203B41FA5}">
                      <a16:colId xmlns:a16="http://schemas.microsoft.com/office/drawing/2014/main" val="1355012534"/>
                    </a:ext>
                  </a:extLst>
                </a:gridCol>
                <a:gridCol w="912535">
                  <a:extLst>
                    <a:ext uri="{9D8B030D-6E8A-4147-A177-3AD203B41FA5}">
                      <a16:colId xmlns:a16="http://schemas.microsoft.com/office/drawing/2014/main" val="2293472853"/>
                    </a:ext>
                  </a:extLst>
                </a:gridCol>
                <a:gridCol w="912535">
                  <a:extLst>
                    <a:ext uri="{9D8B030D-6E8A-4147-A177-3AD203B41FA5}">
                      <a16:colId xmlns:a16="http://schemas.microsoft.com/office/drawing/2014/main" val="2794625672"/>
                    </a:ext>
                  </a:extLst>
                </a:gridCol>
                <a:gridCol w="912535">
                  <a:extLst>
                    <a:ext uri="{9D8B030D-6E8A-4147-A177-3AD203B41FA5}">
                      <a16:colId xmlns:a16="http://schemas.microsoft.com/office/drawing/2014/main" val="1759555718"/>
                    </a:ext>
                  </a:extLst>
                </a:gridCol>
                <a:gridCol w="912535">
                  <a:extLst>
                    <a:ext uri="{9D8B030D-6E8A-4147-A177-3AD203B41FA5}">
                      <a16:colId xmlns:a16="http://schemas.microsoft.com/office/drawing/2014/main" val="2600685451"/>
                    </a:ext>
                  </a:extLst>
                </a:gridCol>
                <a:gridCol w="912535">
                  <a:extLst>
                    <a:ext uri="{9D8B030D-6E8A-4147-A177-3AD203B41FA5}">
                      <a16:colId xmlns:a16="http://schemas.microsoft.com/office/drawing/2014/main" val="2254326000"/>
                    </a:ext>
                  </a:extLst>
                </a:gridCol>
                <a:gridCol w="912535">
                  <a:extLst>
                    <a:ext uri="{9D8B030D-6E8A-4147-A177-3AD203B41FA5}">
                      <a16:colId xmlns:a16="http://schemas.microsoft.com/office/drawing/2014/main" val="224837457"/>
                    </a:ext>
                  </a:extLst>
                </a:gridCol>
              </a:tblGrid>
              <a:tr h="27376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1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2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3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4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5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6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7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8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9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10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781008"/>
                  </a:ext>
                </a:extLst>
              </a:tr>
              <a:tr h="285167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857162"/>
                  </a:ext>
                </a:extLst>
              </a:tr>
              <a:tr h="39923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2082498"/>
                  </a:ext>
                </a:extLst>
              </a:tr>
              <a:tr h="39923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Vessel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Trip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Temporal Event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On-shore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On-shore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On-shore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On-shore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Temporal Event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Landing location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Vessel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9611426"/>
                  </a:ext>
                </a:extLst>
              </a:tr>
              <a:tr h="39923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Trip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Operation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Vessel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Trip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Landing Event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Trip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 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Vessel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Temporal event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Temporal Event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137790"/>
                  </a:ext>
                </a:extLst>
              </a:tr>
              <a:tr h="39923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Operation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Trip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Landing Event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Operation (a)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Landing Event (b)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Landing Event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Trip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7430799"/>
                  </a:ext>
                </a:extLst>
              </a:tr>
              <a:tr h="39923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Operation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Operation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3256125"/>
                  </a:ext>
                </a:extLst>
              </a:tr>
              <a:tr h="39923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E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1407" marR="11407" marT="114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Landing Event (b)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3376978"/>
                  </a:ext>
                </a:extLst>
              </a:tr>
              <a:tr h="285167">
                <a:tc>
                  <a:txBody>
                    <a:bodyPr/>
                    <a:lstStyle/>
                    <a:p>
                      <a:pPr algn="l" fontAlgn="t"/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I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407" marR="11407" marT="11407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973717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6848086"/>
              </p:ext>
            </p:extLst>
          </p:nvPr>
        </p:nvGraphicFramePr>
        <p:xfrm>
          <a:off x="4126380" y="3588968"/>
          <a:ext cx="2704725" cy="3141368"/>
        </p:xfrm>
        <a:graphic>
          <a:graphicData uri="http://schemas.openxmlformats.org/drawingml/2006/table">
            <a:tbl>
              <a:tblPr firstRow="1" firstCol="1" bandRow="1"/>
              <a:tblGrid>
                <a:gridCol w="895357">
                  <a:extLst>
                    <a:ext uri="{9D8B030D-6E8A-4147-A177-3AD203B41FA5}">
                      <a16:colId xmlns:a16="http://schemas.microsoft.com/office/drawing/2014/main" val="4077038915"/>
                    </a:ext>
                  </a:extLst>
                </a:gridCol>
                <a:gridCol w="914011">
                  <a:extLst>
                    <a:ext uri="{9D8B030D-6E8A-4147-A177-3AD203B41FA5}">
                      <a16:colId xmlns:a16="http://schemas.microsoft.com/office/drawing/2014/main" val="3125670893"/>
                    </a:ext>
                  </a:extLst>
                </a:gridCol>
                <a:gridCol w="895357">
                  <a:extLst>
                    <a:ext uri="{9D8B030D-6E8A-4147-A177-3AD203B41FA5}">
                      <a16:colId xmlns:a16="http://schemas.microsoft.com/office/drawing/2014/main" val="707543534"/>
                    </a:ext>
                  </a:extLst>
                </a:gridCol>
              </a:tblGrid>
              <a:tr h="26860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11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12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Hierarchy 13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8521079"/>
                  </a:ext>
                </a:extLst>
              </a:tr>
              <a:tr h="279799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2932468"/>
                  </a:ext>
                </a:extLst>
              </a:tr>
              <a:tr h="391719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Sampling details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4845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</a:t>
                      </a:r>
                      <a:endParaRPr lang="en-IE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Operation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2780142"/>
                  </a:ext>
                </a:extLst>
              </a:tr>
              <a:tr h="391719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Temporal Event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Temporal Event</a:t>
                      </a:r>
                      <a:endParaRPr lang="en-IE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816867"/>
                  </a:ext>
                </a:extLst>
              </a:tr>
              <a:tr h="391719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Fishing Trip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Landing Event</a:t>
                      </a:r>
                      <a:endParaRPr lang="en-IE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4446429"/>
                  </a:ext>
                </a:extLst>
              </a:tr>
              <a:tr h="391719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Landing Event 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</a:t>
                      </a:r>
                      <a:endParaRPr lang="en-IE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948244"/>
                  </a:ext>
                </a:extLst>
              </a:tr>
              <a:tr h="380527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Species Selection 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0027700"/>
                  </a:ext>
                </a:extLst>
              </a:tr>
              <a:tr h="268607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</a:t>
                      </a:r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IE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IE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192" marR="11192" marT="1119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937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408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6267-A71E-504A-BA6F-EFEED777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4480"/>
            <a:ext cx="10515600" cy="1325563"/>
          </a:xfrm>
        </p:spPr>
        <p:txBody>
          <a:bodyPr/>
          <a:lstStyle/>
          <a:p>
            <a:r>
              <a:rPr lang="en-US" dirty="0" smtClean="0"/>
              <a:t>Note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14</a:t>
            </a:fld>
            <a:endParaRPr lang="en-US">
              <a:latin typeface="Neris Light" pitchFamily="2" charset="77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2279736"/>
            <a:ext cx="10515600" cy="4254413"/>
          </a:xfrm>
          <a:noFill/>
        </p:spPr>
        <p:txBody>
          <a:bodyPr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Not all hierarchies have to be submitted </a:t>
            </a:r>
            <a:r>
              <a:rPr lang="en-US" dirty="0" smtClean="0"/>
              <a:t>– only those that correspond with how your data is collected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Both probabilistic and non-probabilistic sampling design data can be stored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 smtClean="0"/>
              <a:t>Can have mix </a:t>
            </a:r>
            <a:r>
              <a:rPr lang="en-US" b="0" dirty="0"/>
              <a:t>of probabilistic and </a:t>
            </a:r>
            <a:r>
              <a:rPr lang="en-US" b="0" dirty="0" smtClean="0"/>
              <a:t>non-probabilistic selection stages within the same hierarchy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Different upper hierarchies have been designed to store information from different sampling scheme designs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example, Hierarchy 1 has been seen to be a common pattern used for at-sea sampling whilst on-shore sampling has more diversity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72975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6267-A71E-504A-BA6F-EFEED777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4480"/>
            <a:ext cx="10515600" cy="1325563"/>
          </a:xfrm>
        </p:spPr>
        <p:txBody>
          <a:bodyPr/>
          <a:lstStyle/>
          <a:p>
            <a:r>
              <a:rPr lang="en-GB" dirty="0"/>
              <a:t>Example: Hierarchy 1 At-sea sampling from a vessel list or from a reference fleet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15</a:t>
            </a:fld>
            <a:endParaRPr lang="en-US">
              <a:latin typeface="Neris Light" pitchFamily="2" charset="77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325940" y="2317396"/>
            <a:ext cx="2449512" cy="278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>
                <a:solidFill>
                  <a:srgbClr val="0035FF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•"/>
              <a:defRPr sz="16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None/>
              <a:defRPr/>
            </a:pPr>
            <a:r>
              <a:rPr lang="en-GB" sz="1600" b="1" i="1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Upper hierarchy tables:</a:t>
            </a:r>
            <a:endParaRPr lang="en-IE" sz="1600" b="1" kern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 (DE)</a:t>
            </a:r>
            <a:endParaRPr lang="en-IE" sz="1600" kern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Vessel Selection (VS)</a:t>
            </a:r>
            <a:endParaRPr lang="en-IE" sz="1600" kern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Fishing Trip (FT)</a:t>
            </a:r>
            <a:endParaRPr lang="en-IE" sz="1600" kern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Fishing Operation (FO)</a:t>
            </a:r>
            <a:endParaRPr lang="en-IE" sz="1600" kern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Species Selection (SS)</a:t>
            </a:r>
            <a:endParaRPr lang="en-IE" sz="1600" kern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Sample (SA)</a:t>
            </a:r>
            <a:endParaRPr lang="en-IE" sz="1600" kern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 bwMode="auto">
          <a:xfrm>
            <a:off x="325940" y="5226050"/>
            <a:ext cx="3486150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lnSpcReduction="100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>
                <a:solidFill>
                  <a:srgbClr val="0035FF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•"/>
              <a:defRPr sz="16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None/>
              <a:defRPr/>
            </a:pPr>
            <a:r>
              <a:rPr lang="en-GB" sz="1700" b="1" i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Auxiliary tables:</a:t>
            </a:r>
            <a:endParaRPr lang="en-IE" sz="1700" b="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en-GB" sz="17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Sampling Details (SD) (mandatory)</a:t>
            </a:r>
            <a:endParaRPr lang="en-IE" sz="17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en-GB" sz="17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Vessel Details (VD) (mandatory) </a:t>
            </a:r>
            <a:endParaRPr lang="en-GB" sz="1700" dirty="0" smtClea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en-GB" sz="17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Species </a:t>
            </a:r>
            <a:r>
              <a:rPr lang="en-GB" sz="17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 Details (SL) (mandatory</a:t>
            </a:r>
            <a:r>
              <a:rPr lang="en-GB" sz="19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IE" sz="1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ClrTx/>
              <a:buFont typeface="Wingdings" panose="05000000000000000000" pitchFamily="2" charset="2"/>
              <a:buNone/>
              <a:defRPr/>
            </a:pPr>
            <a:endParaRPr lang="en-IE" kern="0" dirty="0" smtClea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  <a:p>
            <a:pPr lvl="1">
              <a:defRPr/>
            </a:pPr>
            <a:endParaRPr lang="en-IE" altLang="en-US" kern="0" dirty="0" smtClean="0">
              <a:latin typeface="Verdana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4200525" y="2963171"/>
            <a:ext cx="7089331" cy="308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32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6267-A71E-504A-BA6F-EFEED777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4480"/>
            <a:ext cx="10515600" cy="1325563"/>
          </a:xfrm>
        </p:spPr>
        <p:txBody>
          <a:bodyPr>
            <a:noAutofit/>
          </a:bodyPr>
          <a:lstStyle/>
          <a:p>
            <a:r>
              <a:rPr lang="en-GB" sz="2800" dirty="0" smtClean="0"/>
              <a:t>Example: Hierarchy 5 </a:t>
            </a:r>
            <a:r>
              <a:rPr lang="en-US" sz="2800" dirty="0"/>
              <a:t>Sampling by selecting from location*time (e.g. </a:t>
            </a:r>
            <a:r>
              <a:rPr lang="en-US" sz="2800" dirty="0" err="1"/>
              <a:t>harbour</a:t>
            </a:r>
            <a:r>
              <a:rPr lang="en-US" sz="2800" dirty="0"/>
              <a:t>-day) as primary sampling unit, then from Landing Events as the secondary sampling unit.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16</a:t>
            </a:fld>
            <a:endParaRPr lang="en-US">
              <a:latin typeface="Neris Light" pitchFamily="2" charset="77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325940" y="2317396"/>
            <a:ext cx="2449512" cy="278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>
                <a:solidFill>
                  <a:srgbClr val="0035FF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•"/>
              <a:defRPr sz="16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None/>
              <a:defRPr/>
            </a:pPr>
            <a:r>
              <a:rPr lang="en-GB" sz="1600" b="1" i="1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Upper hierarchy tables:</a:t>
            </a:r>
            <a:endParaRPr lang="en-IE" sz="1600" b="1" kern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 </a:t>
            </a:r>
            <a:r>
              <a:rPr lang="en-GB" sz="1600" kern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(DE)</a:t>
            </a: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On-shore </a:t>
            </a:r>
            <a:r>
              <a:rPr lang="en-GB" sz="1600" kern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(OS)</a:t>
            </a: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Landing </a:t>
            </a:r>
            <a:r>
              <a:rPr lang="en-GB" sz="1600" kern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Event (LE)</a:t>
            </a: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Species </a:t>
            </a:r>
            <a:r>
              <a:rPr lang="en-GB" sz="1600" kern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Selection (SS)</a:t>
            </a: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defRPr/>
            </a:pPr>
            <a:r>
              <a:rPr lang="en-GB" sz="1600" kern="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Sample </a:t>
            </a:r>
            <a:r>
              <a:rPr lang="en-GB" sz="1600" kern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(SA)</a:t>
            </a:r>
          </a:p>
          <a:p>
            <a:pPr>
              <a:lnSpc>
                <a:spcPct val="107000"/>
              </a:lnSpc>
              <a:spcAft>
                <a:spcPts val="800"/>
              </a:spcAft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sz="1200" kern="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 bwMode="auto">
          <a:xfrm>
            <a:off x="325940" y="4876800"/>
            <a:ext cx="3486150" cy="184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>
                <a:solidFill>
                  <a:srgbClr val="0035FF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•"/>
              <a:defRPr sz="16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lnSpc>
                <a:spcPct val="130000"/>
              </a:lnSpc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 sz="1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None/>
              <a:defRPr/>
            </a:pPr>
            <a:r>
              <a:rPr lang="en-GB" sz="1700" b="1" i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Auxiliary tables:</a:t>
            </a:r>
            <a:endParaRPr lang="en-IE" sz="1700" b="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defRPr/>
            </a:pPr>
            <a:r>
              <a:rPr lang="en-GB" sz="17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Sampling </a:t>
            </a:r>
            <a:r>
              <a:rPr lang="en-GB" sz="17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Details (SD)</a:t>
            </a: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defRPr/>
            </a:pPr>
            <a:r>
              <a:rPr lang="en-GB" sz="17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Vessel </a:t>
            </a:r>
            <a:r>
              <a:rPr lang="en-GB" sz="17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Details (VD) (mandatory)</a:t>
            </a: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defRPr/>
            </a:pPr>
            <a:r>
              <a:rPr lang="en-GB" sz="17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Fishing </a:t>
            </a:r>
            <a:r>
              <a:rPr lang="en-GB" sz="17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Trip (FT) (optional)</a:t>
            </a: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  <a:defRPr/>
            </a:pPr>
            <a:r>
              <a:rPr lang="en-GB" sz="170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Species </a:t>
            </a:r>
            <a:r>
              <a:rPr lang="en-GB" sz="17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 Details (SL) (mandatory)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ClrTx/>
              <a:buFont typeface="Wingdings" panose="05000000000000000000" pitchFamily="2" charset="2"/>
              <a:buNone/>
              <a:defRPr/>
            </a:pPr>
            <a:endParaRPr lang="en-IE" kern="0" dirty="0" smtClea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  <a:p>
            <a:pPr lvl="1">
              <a:defRPr/>
            </a:pPr>
            <a:endParaRPr lang="en-IE" altLang="en-US" kern="0" dirty="0" smtClean="0">
              <a:latin typeface="Verdana"/>
            </a:endParaRPr>
          </a:p>
          <a:p>
            <a:pPr>
              <a:defRPr/>
            </a:pPr>
            <a:endParaRPr lang="en-IE" altLang="en-US" kern="0" dirty="0" smtClean="0">
              <a:solidFill>
                <a:srgbClr val="000000"/>
              </a:solidFill>
              <a:latin typeface="Verdana"/>
            </a:endParaRPr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3812090" y="2317396"/>
            <a:ext cx="7462746" cy="365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2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6267-A71E-504A-BA6F-EFEED777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4480"/>
            <a:ext cx="10515600" cy="1325563"/>
          </a:xfrm>
        </p:spPr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17</a:t>
            </a:fld>
            <a:endParaRPr lang="en-US">
              <a:latin typeface="Neris Light" pitchFamily="2" charset="77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2279736"/>
            <a:ext cx="10515600" cy="4254413"/>
          </a:xfrm>
          <a:noFill/>
        </p:spPr>
        <p:txBody>
          <a:bodyPr anchor="t">
            <a:noAutofit/>
          </a:bodyPr>
          <a:lstStyle/>
          <a:p>
            <a:r>
              <a:rPr lang="en-US" sz="1800" dirty="0"/>
              <a:t>To populate the data model: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Identify the different sampling schemes you will use as the source data.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Ensure you understand how the sampling scheme is defined.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For each sampling scheme you have identified in point (1) identify which </a:t>
            </a:r>
            <a:r>
              <a:rPr lang="en-US" sz="1800" b="1" dirty="0"/>
              <a:t>upper hierarchy </a:t>
            </a:r>
            <a:r>
              <a:rPr lang="en-US" sz="1800" dirty="0"/>
              <a:t>is the best match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Extract your national data to populate the </a:t>
            </a:r>
            <a:r>
              <a:rPr lang="en-US" sz="1800" b="1" dirty="0"/>
              <a:t>upper hierarchy </a:t>
            </a:r>
            <a:r>
              <a:rPr lang="en-US" sz="1800" dirty="0"/>
              <a:t>tables.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Now identify which </a:t>
            </a:r>
            <a:r>
              <a:rPr lang="en-US" sz="1800" b="1" dirty="0"/>
              <a:t>auxiliary tables </a:t>
            </a:r>
            <a:r>
              <a:rPr lang="en-US" sz="1800" dirty="0"/>
              <a:t>you will be supplying data for and populate them.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For each sample you will need to decide which </a:t>
            </a:r>
            <a:r>
              <a:rPr lang="en-US" sz="1800" b="1" dirty="0"/>
              <a:t>lower hierarchy </a:t>
            </a:r>
            <a:r>
              <a:rPr lang="en-US" sz="1800" dirty="0"/>
              <a:t>you will be using – this describes whether the sample contains length-frequency data, biological measurements, or both.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The tables of the </a:t>
            </a:r>
            <a:r>
              <a:rPr lang="en-US" sz="1800" b="1" dirty="0"/>
              <a:t>lower hierarchy </a:t>
            </a:r>
            <a:r>
              <a:rPr lang="en-US" sz="1800" dirty="0"/>
              <a:t>can now be populated.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Data for each hierarchy have to be submitted in a separate data file, one for each hierarchy e.g. H2, H7, H8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1800" dirty="0"/>
          </a:p>
        </p:txBody>
      </p:sp>
    </p:spTree>
    <p:extLst>
      <p:ext uri="{BB962C8B-B14F-4D97-AF65-F5344CB8AC3E}">
        <p14:creationId xmlns:p14="http://schemas.microsoft.com/office/powerpoint/2010/main" val="1352477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6267-A71E-504A-BA6F-EFEED777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4480"/>
            <a:ext cx="10515600" cy="1325563"/>
          </a:xfrm>
        </p:spPr>
        <p:txBody>
          <a:bodyPr/>
          <a:lstStyle/>
          <a:p>
            <a:r>
              <a:rPr lang="en-US" altLang="en-US" dirty="0"/>
              <a:t>Documentation is on GitHub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18</a:t>
            </a:fld>
            <a:endParaRPr lang="en-US">
              <a:latin typeface="Neris Light" pitchFamily="2" charset="77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2279737"/>
            <a:ext cx="10515600" cy="3897226"/>
          </a:xfrm>
          <a:noFill/>
        </p:spPr>
        <p:txBody>
          <a:bodyPr anchor="t">
            <a:noAutofit/>
          </a:bodyPr>
          <a:lstStyle/>
          <a:p>
            <a:r>
              <a:rPr lang="en-IE" dirty="0">
                <a:hlinkClick r:id="rId2"/>
              </a:rPr>
              <a:t>https://</a:t>
            </a:r>
            <a:r>
              <a:rPr lang="en-IE" dirty="0" smtClean="0">
                <a:hlinkClick r:id="rId2"/>
              </a:rPr>
              <a:t>github.com/ices-tools-dev/RDBES/tree/master/Documents</a:t>
            </a:r>
            <a:r>
              <a:rPr lang="en-IE" dirty="0" smtClean="0"/>
              <a:t>  </a:t>
            </a:r>
            <a:endParaRPr lang="en-I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dirty="0" smtClean="0"/>
              <a:t>“</a:t>
            </a:r>
            <a:r>
              <a:rPr lang="en-IE" dirty="0"/>
              <a:t>RDBES Documentation of the Data Model” – description of the RDBES data model and important concepts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dirty="0"/>
              <a:t>“RDBES Data Model” spreadsheet specifies the main 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dirty="0"/>
              <a:t>“RDBES Data Model VD SL” specifies the Vessel Details, and Species List Details 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dirty="0"/>
              <a:t>“RDBES Data Model CL CE” specifies the Effort and Landings tables</a:t>
            </a:r>
          </a:p>
          <a:p>
            <a:endParaRPr lang="en-IE" sz="2400" dirty="0"/>
          </a:p>
        </p:txBody>
      </p:sp>
    </p:spTree>
    <p:extLst>
      <p:ext uri="{BB962C8B-B14F-4D97-AF65-F5344CB8AC3E}">
        <p14:creationId xmlns:p14="http://schemas.microsoft.com/office/powerpoint/2010/main" val="301630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7903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2502998" y="1605610"/>
            <a:ext cx="7342188" cy="19685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Aims of the RDBES:</a:t>
            </a:r>
          </a:p>
          <a:p>
            <a:pPr marL="228600" indent="-228600">
              <a:buFont typeface="+mj-lt"/>
              <a:buAutoNum type="arabicPeriod"/>
              <a:defRPr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Make data available for the RCGs</a:t>
            </a:r>
            <a:endParaRPr lang="en-IE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Provide a regional estimation system for ICES stock assessments</a:t>
            </a:r>
            <a:endParaRPr lang="en-IE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To increase the data quality, documentation of data, and the use of approved methods</a:t>
            </a:r>
            <a:endParaRPr lang="en-IE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To facilitate the production of fisheries management advice and reports,</a:t>
            </a:r>
            <a:endParaRPr lang="en-IE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To increase the awareness of fisheries data collected and the overall usage of these data.</a:t>
            </a:r>
            <a:endParaRPr lang="en-IE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en-IE" dirty="0"/>
          </a:p>
        </p:txBody>
      </p:sp>
      <p:sp>
        <p:nvSpPr>
          <p:cNvPr id="42" name="TextBox 41"/>
          <p:cNvSpPr txBox="1"/>
          <p:nvPr/>
        </p:nvSpPr>
        <p:spPr>
          <a:xfrm>
            <a:off x="2502998" y="3929073"/>
            <a:ext cx="7342188" cy="11684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The RDBES should be seen as part of the movements towards:</a:t>
            </a:r>
          </a:p>
          <a:p>
            <a:pPr marL="228600" indent="-228600">
              <a:buFont typeface="+mj-lt"/>
              <a:buAutoNum type="arabicPeriod"/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Statistically Sound Sampling Schemes (4S), </a:t>
            </a:r>
          </a:p>
          <a:p>
            <a:pPr marL="228600" indent="-228600">
              <a:buFont typeface="+mj-lt"/>
              <a:buAutoNum type="arabicPeriod"/>
              <a:defRPr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Greater regional coordination</a:t>
            </a:r>
          </a:p>
          <a:p>
            <a:pPr marL="228600" indent="-228600">
              <a:buFont typeface="+mj-lt"/>
              <a:buAutoNum type="arabicPeriod"/>
              <a:defRPr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Transparent Assessment Framework (TAF), </a:t>
            </a:r>
          </a:p>
          <a:p>
            <a:pPr marL="228600" indent="-228600">
              <a:buFont typeface="+mj-lt"/>
              <a:buAutoNum type="arabicPeriod"/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Improved estimates to ICES stock assessments and advice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E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26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6267-A71E-504A-BA6F-EFEED777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4480"/>
            <a:ext cx="10515600" cy="1325563"/>
          </a:xfrm>
        </p:spPr>
        <p:txBody>
          <a:bodyPr/>
          <a:lstStyle/>
          <a:p>
            <a:r>
              <a:rPr lang="en-US" dirty="0" smtClean="0"/>
              <a:t>RDBES Data Model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3</a:t>
            </a:fld>
            <a:endParaRPr lang="en-US">
              <a:latin typeface="Neris Light" pitchFamily="2" charset="77"/>
            </a:endParaRPr>
          </a:p>
        </p:txBody>
      </p:sp>
      <p:sp>
        <p:nvSpPr>
          <p:cNvPr id="6" name="Flowchart: Magnetic Disk 5"/>
          <p:cNvSpPr>
            <a:spLocks noChangeArrowheads="1"/>
          </p:cNvSpPr>
          <p:nvPr/>
        </p:nvSpPr>
        <p:spPr bwMode="auto">
          <a:xfrm>
            <a:off x="2490788" y="3211513"/>
            <a:ext cx="1008062" cy="1373187"/>
          </a:xfrm>
          <a:prstGeom prst="flowChartMagneticDisk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>
              <a:defRPr/>
            </a:pPr>
            <a:r>
              <a:rPr lang="en-IE" altLang="en-US" sz="1400">
                <a:latin typeface="Arial" charset="0"/>
                <a:cs typeface="Arial" charset="0"/>
              </a:rPr>
              <a:t>Data Model</a:t>
            </a:r>
          </a:p>
        </p:txBody>
      </p:sp>
      <p:sp>
        <p:nvSpPr>
          <p:cNvPr id="8" name="Oval 7"/>
          <p:cNvSpPr/>
          <p:nvPr/>
        </p:nvSpPr>
        <p:spPr bwMode="auto">
          <a:xfrm>
            <a:off x="4217988" y="2890838"/>
            <a:ext cx="2016125" cy="10080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CL: Aggregated Commercial Landings</a:t>
            </a:r>
          </a:p>
        </p:txBody>
      </p:sp>
      <p:sp>
        <p:nvSpPr>
          <p:cNvPr id="11" name="Oval 10"/>
          <p:cNvSpPr/>
          <p:nvPr/>
        </p:nvSpPr>
        <p:spPr bwMode="auto">
          <a:xfrm>
            <a:off x="4217988" y="4021138"/>
            <a:ext cx="2152650" cy="100806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CE: Aggregated Commercial Effort</a:t>
            </a:r>
          </a:p>
        </p:txBody>
      </p:sp>
      <p:sp>
        <p:nvSpPr>
          <p:cNvPr id="12" name="Oval 11"/>
          <p:cNvSpPr/>
          <p:nvPr/>
        </p:nvSpPr>
        <p:spPr bwMode="auto">
          <a:xfrm>
            <a:off x="6594475" y="3394075"/>
            <a:ext cx="2016125" cy="1008063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CS: Detailed  Commercial Samples</a:t>
            </a:r>
          </a:p>
        </p:txBody>
      </p:sp>
    </p:spTree>
    <p:extLst>
      <p:ext uri="{BB962C8B-B14F-4D97-AF65-F5344CB8AC3E}">
        <p14:creationId xmlns:p14="http://schemas.microsoft.com/office/powerpoint/2010/main" val="211953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4</a:t>
            </a:fld>
            <a:endParaRPr lang="en-US">
              <a:latin typeface="Neris Light" pitchFamily="2" charset="77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12520" y="1232693"/>
            <a:ext cx="7772400" cy="609600"/>
          </a:xfrm>
        </p:spPr>
        <p:txBody>
          <a:bodyPr>
            <a:normAutofit fontScale="90000"/>
          </a:bodyPr>
          <a:lstStyle/>
          <a:p>
            <a:r>
              <a:rPr lang="en-IE" altLang="en-US" smtClean="0"/>
              <a:t>RDBES Data Model: 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8200" y="2417166"/>
            <a:ext cx="6642100" cy="332398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The RDBES Data Model is strongly based on the actual design of fisheries sampling programmes.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The designs used in the sampling of commercial fisheries in European waters are usually </a:t>
            </a:r>
            <a:r>
              <a:rPr lang="en-IE" sz="1400" b="1" dirty="0">
                <a:latin typeface="Arial" panose="020B0604020202020204" pitchFamily="34" charset="0"/>
                <a:cs typeface="Arial" panose="020B0604020202020204" pitchFamily="34" charset="0"/>
              </a:rPr>
              <a:t>multi-stage</a:t>
            </a: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In multi-stage designs the final sample (e.g., the fish sampled) is selected through a set of stages where the sampling units at each stage are sampled from the units chosen at the previous stage.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Some of the sampling stages will be </a:t>
            </a:r>
            <a:r>
              <a:rPr lang="en-IE" sz="1400" b="1" dirty="0">
                <a:latin typeface="Arial" panose="020B0604020202020204" pitchFamily="34" charset="0"/>
                <a:cs typeface="Arial" panose="020B0604020202020204" pitchFamily="34" charset="0"/>
              </a:rPr>
              <a:t>stratified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Selection at each stage can be </a:t>
            </a:r>
            <a:r>
              <a:rPr lang="en-IE" sz="1400" b="1" dirty="0">
                <a:latin typeface="Arial" panose="020B0604020202020204" pitchFamily="34" charset="0"/>
                <a:cs typeface="Arial" panose="020B0604020202020204" pitchFamily="34" charset="0"/>
              </a:rPr>
              <a:t>probabilistic</a:t>
            </a: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 (e.g. random) or </a:t>
            </a:r>
            <a:r>
              <a:rPr lang="en-IE" sz="1400" b="1" dirty="0">
                <a:latin typeface="Arial" panose="020B0604020202020204" pitchFamily="34" charset="0"/>
                <a:cs typeface="Arial" panose="020B0604020202020204" pitchFamily="34" charset="0"/>
              </a:rPr>
              <a:t>non- probabilistic </a:t>
            </a: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(e.g. expert judgement, quotas)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IE" sz="1400" dirty="0">
                <a:latin typeface="Arial" panose="020B0604020202020204" pitchFamily="34" charset="0"/>
                <a:cs typeface="Arial" panose="020B0604020202020204" pitchFamily="34" charset="0"/>
              </a:rPr>
              <a:t>There is no single sampling design – different programmes use a variety of different designs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Other considerations including recording refusals and non-responses, and clustering</a:t>
            </a:r>
            <a:endParaRPr lang="en-IE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0362" y="1373265"/>
            <a:ext cx="4003675" cy="302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3"/>
          <p:cNvSpPr txBox="1">
            <a:spLocks noChangeArrowheads="1"/>
          </p:cNvSpPr>
          <p:nvPr/>
        </p:nvSpPr>
        <p:spPr bwMode="auto">
          <a:xfrm>
            <a:off x="8309246" y="4596977"/>
            <a:ext cx="334590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>
                <a:solidFill>
                  <a:srgbClr val="0035FF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59FF00"/>
              </a:buClr>
              <a:buChar char="•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lnSpc>
                <a:spcPct val="130000"/>
              </a:lnSpc>
              <a:spcBef>
                <a:spcPct val="20000"/>
              </a:spcBef>
              <a:spcAft>
                <a:spcPct val="20000"/>
              </a:spcAft>
              <a:buClr>
                <a:srgbClr val="59FF00"/>
              </a:buClr>
              <a:buChar char="–"/>
              <a:defRPr sz="1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9FF00"/>
              </a:buClr>
              <a:buChar char="»"/>
              <a:defRPr sz="12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IE" altLang="en-US" sz="600" dirty="0">
                <a:latin typeface="Arial" panose="020B0604020202020204" pitchFamily="34" charset="0"/>
                <a:cs typeface="Arial" panose="020B0604020202020204" pitchFamily="34" charset="0"/>
              </a:rPr>
              <a:t>ICES. 2014. Report of the third Workshop on Practical Implementation of Statistical Sound Catch Sampling Programmes, 19-22 November 2013, ICES HQ, Copenhagen, Denmark. ICES CM2013/ACOM:54. 109 pp.</a:t>
            </a:r>
          </a:p>
        </p:txBody>
      </p:sp>
    </p:spTree>
    <p:extLst>
      <p:ext uri="{BB962C8B-B14F-4D97-AF65-F5344CB8AC3E}">
        <p14:creationId xmlns:p14="http://schemas.microsoft.com/office/powerpoint/2010/main" val="8758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6267-A71E-504A-BA6F-EFEED777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4480"/>
            <a:ext cx="10515600" cy="1325563"/>
          </a:xfrm>
        </p:spPr>
        <p:txBody>
          <a:bodyPr/>
          <a:lstStyle/>
          <a:p>
            <a:r>
              <a:rPr lang="en-US" dirty="0"/>
              <a:t>Important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5</a:t>
            </a:fld>
            <a:endParaRPr lang="en-US">
              <a:latin typeface="Neris Light" pitchFamily="2" charset="77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2279737"/>
            <a:ext cx="10515600" cy="3897226"/>
          </a:xfrm>
          <a:noFill/>
        </p:spPr>
        <p:txBody>
          <a:bodyPr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most important step in populating the RDBES data model is that you must first specify the design of your sampling </a:t>
            </a:r>
            <a:r>
              <a:rPr lang="en-US" dirty="0" err="1"/>
              <a:t>programmes</a:t>
            </a:r>
            <a:r>
              <a:rPr lang="en-US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is because, contrary to the RDB, there is not a single set of tables that everyone must populate and upload: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With a few exceptions, the tables that need to be populated and uploaded depend on the specific sampling design(s) each country used. </a:t>
            </a:r>
          </a:p>
          <a:p>
            <a:endParaRPr lang="en-IE" sz="2400" dirty="0"/>
          </a:p>
        </p:txBody>
      </p:sp>
    </p:spTree>
    <p:extLst>
      <p:ext uri="{BB962C8B-B14F-4D97-AF65-F5344CB8AC3E}">
        <p14:creationId xmlns:p14="http://schemas.microsoft.com/office/powerpoint/2010/main" val="14457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6267-A71E-504A-BA6F-EFEED777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4480"/>
            <a:ext cx="10515600" cy="1325563"/>
          </a:xfrm>
        </p:spPr>
        <p:txBody>
          <a:bodyPr/>
          <a:lstStyle/>
          <a:p>
            <a:r>
              <a:rPr lang="en-US" dirty="0" smtClean="0"/>
              <a:t>Definitions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6</a:t>
            </a:fld>
            <a:endParaRPr lang="en-US">
              <a:latin typeface="Neris Light" pitchFamily="2" charset="77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2279737"/>
            <a:ext cx="10515600" cy="3897226"/>
          </a:xfrm>
          <a:noFill/>
        </p:spPr>
        <p:txBody>
          <a:bodyPr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To allow for the variety of sampling designs used in different institutes and countries the RDBES uses a slightly different approach to most database designs you might be used to.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Rather than specifying tables and the fixed relationships between them the RDBES identifies a number of different </a:t>
            </a:r>
            <a:r>
              <a:rPr lang="en-US" sz="2000" b="1" dirty="0"/>
              <a:t>sampling hierarchies </a:t>
            </a:r>
            <a:r>
              <a:rPr lang="en-US" sz="2000" dirty="0"/>
              <a:t>– these represent the different hierarchical sampling techniques that are used in practice.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Two types of hierarchy are used in the model –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b="0" dirty="0"/>
              <a:t>the </a:t>
            </a:r>
            <a:r>
              <a:rPr lang="en-US" sz="1600" dirty="0"/>
              <a:t>upper hierarchy </a:t>
            </a:r>
            <a:r>
              <a:rPr lang="en-US" sz="1600" b="0" dirty="0"/>
              <a:t>describes how a sample is selected,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b="0" dirty="0"/>
              <a:t>the </a:t>
            </a:r>
            <a:r>
              <a:rPr lang="en-US" sz="1600" dirty="0"/>
              <a:t>lower hierarchy </a:t>
            </a:r>
            <a:r>
              <a:rPr lang="en-US" sz="1600" b="0" dirty="0"/>
              <a:t>describes what type of length-frequency or biological variables are measured for that sample. </a:t>
            </a:r>
            <a:endParaRPr lang="en-IE" sz="1600" b="0" dirty="0"/>
          </a:p>
        </p:txBody>
      </p:sp>
    </p:spTree>
    <p:extLst>
      <p:ext uri="{BB962C8B-B14F-4D97-AF65-F5344CB8AC3E}">
        <p14:creationId xmlns:p14="http://schemas.microsoft.com/office/powerpoint/2010/main" val="538875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6267-A71E-504A-BA6F-EFEED7776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64480"/>
            <a:ext cx="10515600" cy="1325563"/>
          </a:xfrm>
        </p:spPr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7</a:t>
            </a:fld>
            <a:endParaRPr lang="en-US">
              <a:latin typeface="Neris Light" pitchFamily="2" charset="77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2279736"/>
            <a:ext cx="10515600" cy="4076613"/>
          </a:xfrm>
          <a:noFill/>
        </p:spPr>
        <p:txBody>
          <a:bodyPr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sampling hierarchies are defined in terms of the </a:t>
            </a:r>
            <a:r>
              <a:rPr lang="en-US" sz="2000" b="1" dirty="0"/>
              <a:t>tables</a:t>
            </a:r>
            <a:r>
              <a:rPr lang="en-US" sz="2000" dirty="0"/>
              <a:t> they consist of and the relationships between them.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All tables contain </a:t>
            </a:r>
            <a:r>
              <a:rPr lang="en-US" sz="2000" b="1" dirty="0"/>
              <a:t>columns</a:t>
            </a:r>
            <a:r>
              <a:rPr lang="en-US" sz="2000" dirty="0"/>
              <a:t>.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Some of these columns are described as </a:t>
            </a:r>
            <a:r>
              <a:rPr lang="en-US" sz="2000" b="1" dirty="0"/>
              <a:t>design variables </a:t>
            </a:r>
            <a:r>
              <a:rPr lang="en-US" sz="2000" dirty="0"/>
              <a:t>(DV) and represent important sampling concepts like stratification, population and sample size, inclusion probability or sampling method.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Tables will typically appear in a number of different hierarchies.  There are two types of tables: </a:t>
            </a:r>
            <a:r>
              <a:rPr lang="en-US" sz="2000" b="1" dirty="0"/>
              <a:t>hierarchy tables </a:t>
            </a:r>
            <a:r>
              <a:rPr lang="en-US" sz="2000" dirty="0"/>
              <a:t>and </a:t>
            </a:r>
            <a:r>
              <a:rPr lang="en-US" sz="2000" b="1" dirty="0"/>
              <a:t>auxiliary tables</a:t>
            </a:r>
            <a:r>
              <a:rPr lang="en-US" sz="20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Hierarchy tables are those which contribute to the selection of a sample, whilst auxiliary tables contain data of interest which does not directly contribute to the sampling design.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most hierarchy tables the </a:t>
            </a:r>
            <a:r>
              <a:rPr lang="en-US" sz="2000" b="1" dirty="0"/>
              <a:t>rows</a:t>
            </a:r>
            <a:r>
              <a:rPr lang="en-US" sz="2000" dirty="0"/>
              <a:t> represent individual selections made at that particular stage of the sampling hierarchy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0521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8</a:t>
            </a:fld>
            <a:endParaRPr lang="en-US">
              <a:latin typeface="Neris Light" pitchFamily="2" charset="77"/>
            </a:endParaRPr>
          </a:p>
        </p:txBody>
      </p:sp>
      <p:pic>
        <p:nvPicPr>
          <p:cNvPr id="1026" name="Picture 2" descr="How Many Combinations Are Possible Using 6 LEGO Bricks? | Mental Flo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893" y="2012830"/>
            <a:ext cx="2960370" cy="1664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x Bricks | LEGO activities | Real Play Coalition | Real Play Coali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935" y="2342903"/>
            <a:ext cx="4500467" cy="2763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14600" y="1123950"/>
            <a:ext cx="2686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RDBES tables</a:t>
            </a:r>
            <a:endParaRPr lang="en-IE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722143" y="5269467"/>
            <a:ext cx="2686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RDBES hierarchies</a:t>
            </a:r>
            <a:endParaRPr lang="en-IE" sz="2400" dirty="0"/>
          </a:p>
        </p:txBody>
      </p:sp>
      <p:sp>
        <p:nvSpPr>
          <p:cNvPr id="4" name="Right Arrow 3"/>
          <p:cNvSpPr/>
          <p:nvPr/>
        </p:nvSpPr>
        <p:spPr>
          <a:xfrm>
            <a:off x="5214860" y="3333075"/>
            <a:ext cx="1200150" cy="78266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24656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3F13D-DEDC-1642-9C1E-46041D7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66B5A7-C2E8-F34F-92F7-1B27C98965AE}" type="datetime3">
              <a:rPr lang="en-IE" smtClean="0">
                <a:latin typeface="Neris Light" pitchFamily="2" charset="77"/>
              </a:rPr>
              <a:t>23 September 2024</a:t>
            </a:fld>
            <a:endParaRPr lang="en-US" dirty="0">
              <a:latin typeface="Neris Light" pitchFamily="2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42C3B9-4896-E74E-9489-E9D2EB56B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8E91ADC-91E1-E14A-9107-C02E34A426FB}" type="slidenum">
              <a:rPr lang="en-US" smtClean="0">
                <a:latin typeface="Neris Light" pitchFamily="2" charset="77"/>
              </a:rPr>
              <a:t>9</a:t>
            </a:fld>
            <a:endParaRPr lang="en-US">
              <a:latin typeface="Neris Light" pitchFamily="2" charset="77"/>
            </a:endParaRPr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88913"/>
            <a:ext cx="6769100" cy="638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9255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arine Colour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94477"/>
      </a:accent1>
      <a:accent2>
        <a:srgbClr val="00B086"/>
      </a:accent2>
      <a:accent3>
        <a:srgbClr val="909B3A"/>
      </a:accent3>
      <a:accent4>
        <a:srgbClr val="4EDAFE"/>
      </a:accent4>
      <a:accent5>
        <a:srgbClr val="0D81BD"/>
      </a:accent5>
      <a:accent6>
        <a:srgbClr val="1B7F57"/>
      </a:accent6>
      <a:hlink>
        <a:srgbClr val="1E59EB"/>
      </a:hlink>
      <a:folHlink>
        <a:srgbClr val="1E59EB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0009 Marine Powerpoint5" id="{250731AC-FEF3-1A44-A72C-8D480A7AABC4}" vid="{66EFC8CB-DB74-6841-840E-C23D2B49B5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18B484055E284C84386157274E17E1" ma:contentTypeVersion="1" ma:contentTypeDescription="Create a new document." ma:contentTypeScope="" ma:versionID="70f45ad91d3bcde0200e23bbdb530ae9">
  <xsd:schema xmlns:xsd="http://www.w3.org/2001/XMLSchema" xmlns:xs="http://www.w3.org/2001/XMLSchema" xmlns:p="http://schemas.microsoft.com/office/2006/metadata/properties" xmlns:ns2="4d5313c0-c1e6-4122-afa9-da1ccdba405d" xmlns:ns3="362c980f-4e38-4cca-bd06-5104ee5993c5" targetNamespace="http://schemas.microsoft.com/office/2006/metadata/properties" ma:root="true" ma:fieldsID="9f98ca6881a668db0da870722b40e1ec" ns2:_="" ns3:_="">
    <xsd:import namespace="4d5313c0-c1e6-4122-afa9-da1ccdba405d"/>
    <xsd:import namespace="362c980f-4e38-4cca-bd06-5104ee5993c5"/>
    <xsd:element name="properties">
      <xsd:complexType>
        <xsd:sequence>
          <xsd:element name="documentManagement">
            <xsd:complexType>
              <xsd:all>
                <xsd:element ref="ns2:TaxKeywordTaxHTField" minOccurs="0"/>
                <xsd:element ref="ns2:TaxCatchAll" minOccurs="0"/>
                <xsd:element ref="ns2:TaxCatchAllLabel" minOccurs="0"/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5313c0-c1e6-4122-afa9-da1ccdba405d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8" nillable="true" ma:taxonomy="true" ma:internalName="TaxKeywordTaxHTField" ma:taxonomyFieldName="TaxKeyword" ma:displayName="Enterprise Keywords" ma:readOnly="false" ma:fieldId="{23f27201-bee3-471e-b2e7-b64fd8b7ca38}" ma:taxonomyMulti="true" ma:sspId="d535ea34-4ec8-4f57-b85b-d8a79460f026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hidden="true" ma:list="{b2cc2698-5fc4-4ff6-b1d3-64e75efa1efc}" ma:internalName="TaxCatchAll" ma:readOnly="false" ma:showField="CatchAllData" ma:web="4d5313c0-c1e6-4122-afa9-da1ccdba40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hidden="true" ma:list="{b2cc2698-5fc4-4ff6-b1d3-64e75efa1efc}" ma:internalName="TaxCatchAllLabel" ma:readOnly="false" ma:showField="CatchAllDataLabel" ma:web="4d5313c0-c1e6-4122-afa9-da1ccdba40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2c980f-4e38-4cca-bd06-5104ee5993c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d5313c0-c1e6-4122-afa9-da1ccdba405d"/>
    <TaxCatchAllLabel xmlns="4d5313c0-c1e6-4122-afa9-da1ccdba405d"/>
    <TaxKeywordTaxHTField xmlns="4d5313c0-c1e6-4122-afa9-da1ccdba405d">
      <Terms xmlns="http://schemas.microsoft.com/office/infopath/2007/PartnerControls"/>
    </TaxKeywordTaxHTField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9CAA35-C4C2-4EBC-BC1E-91FDAAD61EFE}"/>
</file>

<file path=customXml/itemProps2.xml><?xml version="1.0" encoding="utf-8"?>
<ds:datastoreItem xmlns:ds="http://schemas.openxmlformats.org/officeDocument/2006/customXml" ds:itemID="{153FBA9A-C247-4283-BE34-EA5BBE1CDF4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D4BFA28-8870-4ABB-88EB-0CC8C1411F5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</TotalTime>
  <Words>1617</Words>
  <Application>Microsoft Office PowerPoint</Application>
  <PresentationFormat>Widescreen</PresentationFormat>
  <Paragraphs>275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Gill Sans MT</vt:lpstr>
      <vt:lpstr>Neris Light</vt:lpstr>
      <vt:lpstr>Neris SemiBold</vt:lpstr>
      <vt:lpstr>Times New Roman</vt:lpstr>
      <vt:lpstr>Trasandina  Book</vt:lpstr>
      <vt:lpstr>Verdana</vt:lpstr>
      <vt:lpstr>Wingdings</vt:lpstr>
      <vt:lpstr>Office Theme</vt:lpstr>
      <vt:lpstr>RDBES Upper Hierarchies</vt:lpstr>
      <vt:lpstr>PowerPoint Presentation</vt:lpstr>
      <vt:lpstr>RDBES Data Model</vt:lpstr>
      <vt:lpstr>RDBES Data Model: CS</vt:lpstr>
      <vt:lpstr>Important</vt:lpstr>
      <vt:lpstr>Definitions</vt:lpstr>
      <vt:lpstr>Definitions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Note</vt:lpstr>
      <vt:lpstr>Example: Hierarchy 1 At-sea sampling from a vessel list or from a reference fleet</vt:lpstr>
      <vt:lpstr>Example: Hierarchy 5 Sampling by selecting from location*time (e.g. harbour-day) as primary sampling unit, then from Landing Events as the secondary sampling unit.</vt:lpstr>
      <vt:lpstr>Method</vt:lpstr>
      <vt:lpstr>Documentation is on GitHub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Mary Lillis</dc:creator>
  <cp:lastModifiedBy>David Currie</cp:lastModifiedBy>
  <cp:revision>55</cp:revision>
  <dcterms:created xsi:type="dcterms:W3CDTF">2020-10-13T08:20:23Z</dcterms:created>
  <dcterms:modified xsi:type="dcterms:W3CDTF">2024-09-23T13:33:01Z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0x0101005518B484055E284C84386157274E17E1</vt:lpwstr>
  </property>
</Properties>
</file>

<file path=docProps/thumbnail.jpeg>
</file>